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86" r:id="rId4"/>
    <p:sldId id="269" r:id="rId5"/>
    <p:sldId id="270" r:id="rId6"/>
    <p:sldId id="290" r:id="rId7"/>
    <p:sldId id="271" r:id="rId8"/>
    <p:sldId id="273" r:id="rId9"/>
    <p:sldId id="289" r:id="rId10"/>
    <p:sldId id="288" r:id="rId11"/>
    <p:sldId id="261" r:id="rId12"/>
    <p:sldId id="279" r:id="rId13"/>
    <p:sldId id="280" r:id="rId14"/>
    <p:sldId id="281" r:id="rId15"/>
    <p:sldId id="282" r:id="rId16"/>
    <p:sldId id="277" r:id="rId17"/>
    <p:sldId id="283" r:id="rId18"/>
    <p:sldId id="284" r:id="rId19"/>
    <p:sldId id="287" r:id="rId20"/>
    <p:sldId id="291" r:id="rId21"/>
    <p:sldId id="265" r:id="rId22"/>
    <p:sldId id="260" r:id="rId23"/>
  </p:sldIdLst>
  <p:sldSz cx="9144000" cy="6858000" type="screen4x3"/>
  <p:notesSz cx="6761163" cy="9942513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 varScale="1">
        <p:scale>
          <a:sx n="63" d="100"/>
          <a:sy n="63" d="100"/>
        </p:scale>
        <p:origin x="67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докладов обучающихся на научных мероприятиях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13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5-4E4A-A894-754295D79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82528"/>
        <c:axId val="158984064"/>
      </c:barChart>
      <c:catAx>
        <c:axId val="1589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84064"/>
        <c:crosses val="autoZero"/>
        <c:auto val="1"/>
        <c:lblAlgn val="ctr"/>
        <c:lblOffset val="100"/>
        <c:noMultiLvlLbl val="0"/>
      </c:catAx>
      <c:valAx>
        <c:axId val="15898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Comic Sans MS" panose="030F0702030302020204" pitchFamily="66" charset="0"/>
              </a:rPr>
              <a:t>Количество публикаций обучающихся в материалах научных мероприятий  </a:t>
            </a:r>
          </a:p>
        </c:rich>
      </c:tx>
      <c:layout>
        <c:manualLayout>
          <c:xMode val="edge"/>
          <c:yMode val="edge"/>
          <c:x val="0.1254253643788133"/>
          <c:y val="1.3367738594398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624357977318783E-2"/>
          <c:y val="0.28105275124469398"/>
          <c:w val="0.94728648383797776"/>
          <c:h val="0.62445968535795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публикаций обучающихся в материалах научных мероприятий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0-40FB-A7A4-574A009A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91360"/>
        <c:axId val="159817728"/>
      </c:barChart>
      <c:catAx>
        <c:axId val="15979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17728"/>
        <c:crosses val="autoZero"/>
        <c:auto val="1"/>
        <c:lblAlgn val="ctr"/>
        <c:lblOffset val="100"/>
        <c:noMultiLvlLbl val="0"/>
      </c:catAx>
      <c:valAx>
        <c:axId val="1598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7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Comic Sans MS" panose="030F0702030302020204" pitchFamily="66" charset="0"/>
              </a:rPr>
              <a:t>Количество обучающихся, принявших участие в конкурсе на лучшую научную работу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принявших участие в конкурсе на лучшую научную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34</c:v>
                </c:pt>
                <c:pt idx="2">
                  <c:v>15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5-460C-870E-7302F979F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95936"/>
        <c:axId val="159897472"/>
      </c:barChart>
      <c:catAx>
        <c:axId val="1598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97472"/>
        <c:crosses val="autoZero"/>
        <c:auto val="1"/>
        <c:lblAlgn val="ctr"/>
        <c:lblOffset val="100"/>
        <c:noMultiLvlLbl val="0"/>
      </c:catAx>
      <c:valAx>
        <c:axId val="15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обучающихся, принявших участие в конкурсе на лучшую научную работу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34</c:v>
                </c:pt>
                <c:pt idx="2">
                  <c:v>15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5-4E9A-8272-8D668BE73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публикаций обучающихся в материалах научных мероприятий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85-4E9A-8272-8D668BE73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докладов обучающихся на научных мероприятиях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13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85-4E9A-8272-8D668BE735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участников кружка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85-4E9A-8272-8D668BE73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91680"/>
        <c:axId val="159993216"/>
      </c:radarChart>
      <c:catAx>
        <c:axId val="1599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3216"/>
        <c:crosses val="autoZero"/>
        <c:auto val="1"/>
        <c:lblAlgn val="ctr"/>
        <c:lblOffset val="100"/>
        <c:noMultiLvlLbl val="0"/>
      </c:catAx>
      <c:valAx>
        <c:axId val="1599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28056803212341"/>
          <c:y val="0.7949028390784868"/>
          <c:w val="0.5530871330388577"/>
          <c:h val="0.2050971609215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7702-CAB3-4087-AB2F-655CB3FD336C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0D38D-A50D-4635-BBCB-FA13D9C2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0D38D-A50D-4635-BBCB-FA13D9C2BA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C01-1809-47F4-945F-F984C869C6DD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3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8CB-7957-4868-BCA7-32639325D51F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D646-06BA-4C2F-BEBC-E190B1A80930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8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4EA-85D5-469B-8CE7-71FB62DBE1A4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5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82AE-1547-42D7-8E48-10EF717C50B2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2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396-6989-4916-B4C5-2A3A619AB4E3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5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FFB-F263-4DC6-9B99-5CA9A3F005DF}" type="datetime1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6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25D-2B2E-4C3C-8D92-2C27ED494DA1}" type="datetime1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9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9B4-6FFE-4EA6-8F36-B7E81DD7C0EC}" type="datetime1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4AEB-939A-41B6-B124-3A5E77EA9335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02A7-6767-4083-A4D7-2B34CFAB3896}" type="datetime1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0647-3CF5-4E80-A224-A23CDFCA1999}" type="datetime1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15436" cy="20717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rebuchet MS" panose="020B0603020202020204" pitchFamily="34" charset="0"/>
              </a:rPr>
              <a:t>Студенческий научный кружок </a:t>
            </a:r>
            <a:br>
              <a:rPr lang="ru-RU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/>
            </a:r>
            <a:br>
              <a:rPr lang="ru-RU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>Факультет Экономики и управления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 descr="G:\Общество-маркетинг\Каритнки\раипрмип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14583"/>
            <a:ext cx="8358214" cy="424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047806" cy="4871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Конкурс отчетов по практике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Проект "Отчет о прохождении административно-управленческой производственной </a:t>
            </a:r>
            <a:r>
              <a:rPr lang="ru-RU" sz="2000" dirty="0" smtClean="0">
                <a:latin typeface="Trebuchet MS" panose="020B0603020202020204" pitchFamily="34" charset="0"/>
              </a:rPr>
              <a:t>практики</a:t>
            </a:r>
            <a:r>
              <a:rPr lang="ru-RU" sz="2000" dirty="0">
                <a:latin typeface="Trebuchet MS" panose="020B0603020202020204" pitchFamily="34" charset="0"/>
              </a:rPr>
              <a:t>" </a:t>
            </a:r>
            <a:r>
              <a:rPr lang="ru-RU" sz="2000" b="1" dirty="0">
                <a:latin typeface="Trebuchet MS" panose="020B0603020202020204" pitchFamily="34" charset="0"/>
              </a:rPr>
              <a:t>Шульгина Т.Н</a:t>
            </a:r>
            <a:r>
              <a:rPr lang="ru-RU" sz="2000" dirty="0" smtClean="0">
                <a:latin typeface="Trebuchet MS" panose="020B0603020202020204" pitchFamily="34" charset="0"/>
              </a:rPr>
              <a:t>., 2 </a:t>
            </a:r>
            <a:r>
              <a:rPr lang="ru-RU" sz="2000" dirty="0">
                <a:latin typeface="Trebuchet MS" panose="020B0603020202020204" pitchFamily="34" charset="0"/>
              </a:rPr>
              <a:t>курс, </a:t>
            </a:r>
            <a:r>
              <a:rPr lang="ru-RU" sz="2000" dirty="0" smtClean="0">
                <a:latin typeface="Trebuchet MS" panose="020B0603020202020204" pitchFamily="34" charset="0"/>
              </a:rPr>
              <a:t>32.04.01 </a:t>
            </a:r>
            <a:r>
              <a:rPr lang="ru-RU" sz="2000" dirty="0">
                <a:latin typeface="Trebuchet MS" panose="020B0603020202020204" pitchFamily="34" charset="0"/>
              </a:rPr>
              <a:t>Общественное </a:t>
            </a:r>
            <a:r>
              <a:rPr lang="ru-RU" sz="2000" dirty="0" smtClean="0">
                <a:latin typeface="Trebuchet MS" panose="020B0603020202020204" pitchFamily="34" charset="0"/>
              </a:rPr>
              <a:t>здравоохранение </a:t>
            </a:r>
            <a:r>
              <a:rPr lang="ru-RU" sz="2000" dirty="0">
                <a:latin typeface="Trebuchet MS" panose="020B0603020202020204" pitchFamily="34" charset="0"/>
              </a:rPr>
              <a:t>Международный конкурс отчетов по практике, г. Нижний Новгород, 10.12.2024 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 место</a:t>
            </a:r>
          </a:p>
          <a:p>
            <a:endParaRPr lang="ru-RU" sz="20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Проект "Отчет о прохождении административно-управленческой производственной практики" </a:t>
            </a:r>
            <a:r>
              <a:rPr lang="ru-RU" sz="2000" b="1" dirty="0" err="1">
                <a:latin typeface="Trebuchet MS" panose="020B0603020202020204" pitchFamily="34" charset="0"/>
              </a:rPr>
              <a:t>Тайбарей</a:t>
            </a:r>
            <a:r>
              <a:rPr lang="ru-RU" sz="2000" b="1" dirty="0">
                <a:latin typeface="Trebuchet MS" panose="020B0603020202020204" pitchFamily="34" charset="0"/>
              </a:rPr>
              <a:t> А.А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>
                <a:latin typeface="Trebuchet MS" panose="020B0603020202020204" pitchFamily="34" charset="0"/>
              </a:rPr>
              <a:t>2 курс, 32.04.01 Общественное здравоохранение Международный конкурс отчетов по практике, г. Нижний Новгород, 10.12.2024 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2 место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20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ru-RU" sz="2000" dirty="0">
              <a:latin typeface="Comic Sans MS" panose="030F0702030302020204" pitchFamily="66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9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5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Trebuchet MS" panose="020B0603020202020204" pitchFamily="34" charset="0"/>
              </a:rPr>
              <a:t>Студенческий </a:t>
            </a:r>
            <a:r>
              <a:rPr lang="ru-RU" sz="3200" b="1" dirty="0">
                <a:latin typeface="Trebuchet MS" panose="020B0603020202020204" pitchFamily="34" charset="0"/>
              </a:rPr>
              <a:t>научный кружок </a:t>
            </a:r>
            <a:r>
              <a:rPr lang="ru-RU" sz="3200" b="1" dirty="0" smtClean="0">
                <a:latin typeface="Trebuchet MS" panose="020B0603020202020204" pitchFamily="34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</a:rPr>
            </a:br>
            <a:r>
              <a:rPr lang="ru-RU" sz="3200" b="1" dirty="0" smtClean="0">
                <a:latin typeface="Trebuchet MS" panose="020B0603020202020204" pitchFamily="34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</a:rPr>
            </a:br>
            <a:r>
              <a:rPr lang="ru-RU" sz="3200" b="1" dirty="0">
                <a:latin typeface="Trebuchet MS" panose="020B0603020202020204" pitchFamily="34" charset="0"/>
              </a:rPr>
              <a:t>Результаты работы</a:t>
            </a:r>
            <a:br>
              <a:rPr lang="ru-RU" sz="3200" b="1" dirty="0">
                <a:latin typeface="Trebuchet MS" panose="020B0603020202020204" pitchFamily="34" charset="0"/>
              </a:rPr>
            </a:br>
            <a:r>
              <a:rPr lang="ru-RU" sz="3200" b="1" dirty="0">
                <a:latin typeface="Trebuchet MS" panose="020B0603020202020204" pitchFamily="34" charset="0"/>
              </a:rPr>
              <a:t/>
            </a:r>
            <a:br>
              <a:rPr lang="ru-RU" sz="3200" b="1" dirty="0">
                <a:latin typeface="Trebuchet MS" panose="020B0603020202020204" pitchFamily="34" charset="0"/>
              </a:rPr>
            </a:br>
            <a:endParaRPr lang="ru-RU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466234"/>
              </p:ext>
            </p:extLst>
          </p:nvPr>
        </p:nvGraphicFramePr>
        <p:xfrm>
          <a:off x="467544" y="1988840"/>
          <a:ext cx="8424936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4">
                  <a:extLst>
                    <a:ext uri="{9D8B030D-6E8A-4147-A177-3AD203B41FA5}">
                      <a16:colId xmlns:a16="http://schemas.microsoft.com/office/drawing/2014/main" val="7501262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230778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520849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8496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0473826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2121687691"/>
                    </a:ext>
                  </a:extLst>
                </a:gridCol>
              </a:tblGrid>
              <a:tr h="47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766340"/>
                  </a:ext>
                </a:extLst>
              </a:tr>
              <a:tr h="573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 кружка 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269277"/>
                  </a:ext>
                </a:extLst>
              </a:tr>
              <a:tr h="868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докладов обучающихся на научных мероприятиях 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346162"/>
                  </a:ext>
                </a:extLst>
              </a:tr>
              <a:tr h="116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публикаций обучающихся в материалах научных мероприятий 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422450"/>
                  </a:ext>
                </a:extLst>
              </a:tr>
              <a:tr h="116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обучающихся, принявших участие в конкурсе на лучшую научную работу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1404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4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983276"/>
              </p:ext>
            </p:extLst>
          </p:nvPr>
        </p:nvGraphicFramePr>
        <p:xfrm>
          <a:off x="395536" y="404664"/>
          <a:ext cx="8119814" cy="577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1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07783"/>
              </p:ext>
            </p:extLst>
          </p:nvPr>
        </p:nvGraphicFramePr>
        <p:xfrm>
          <a:off x="467544" y="476672"/>
          <a:ext cx="8047806" cy="570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670304"/>
              </p:ext>
            </p:extLst>
          </p:nvPr>
        </p:nvGraphicFramePr>
        <p:xfrm>
          <a:off x="179512" y="332656"/>
          <a:ext cx="8335838" cy="584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4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44349664"/>
              </p:ext>
            </p:extLst>
          </p:nvPr>
        </p:nvGraphicFramePr>
        <p:xfrm>
          <a:off x="467544" y="404664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6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6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достижения 2024 -2025уч.г.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90688"/>
            <a:ext cx="4608512" cy="47626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Всероссийский </a:t>
            </a:r>
            <a:r>
              <a:rPr lang="ru-RU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онлайн – зачет по финансовой грамотности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Октябрь, 2025 г. 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общее </a:t>
            </a:r>
            <a:r>
              <a:rPr lang="ru-RU" sz="2400" b="1" dirty="0">
                <a:latin typeface="Trebuchet MS" panose="020B0603020202020204" pitchFamily="34" charset="0"/>
              </a:rPr>
              <a:t>количество участников - 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127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обучающихся </a:t>
            </a:r>
            <a:r>
              <a:rPr lang="ru-RU" sz="2400" dirty="0">
                <a:latin typeface="Trebuchet MS" panose="020B0603020202020204" pitchFamily="34" charset="0"/>
              </a:rPr>
              <a:t>направления подготовки Лечебное дело, Стоматология, </a:t>
            </a:r>
            <a:r>
              <a:rPr lang="ru-RU" sz="2400" dirty="0" err="1">
                <a:latin typeface="Trebuchet MS" panose="020B0603020202020204" pitchFamily="34" charset="0"/>
              </a:rPr>
              <a:t>Медбиохимия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72" y="908720"/>
            <a:ext cx="2085714" cy="3228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70" y="3281770"/>
            <a:ext cx="2114286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достижения 2024 – 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4608512" cy="5050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Всероссийский конкурс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эссе «День Рубля-2024» при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поддержке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Министерства финансов РФ, Банка России, Финансового университета при Правительстве РФ и Российского союза промышленников и предпринимателей</a:t>
            </a:r>
            <a:endParaRPr lang="ru-RU" sz="24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rebuchet MS" panose="020B0603020202020204" pitchFamily="34" charset="0"/>
              </a:rPr>
              <a:t>Руководитель – Ушакова Т.Н. </a:t>
            </a:r>
            <a:r>
              <a:rPr lang="ru-RU" sz="2400" dirty="0" smtClean="0">
                <a:latin typeface="Trebuchet MS" panose="020B0603020202020204" pitchFamily="34" charset="0"/>
              </a:rPr>
              <a:t>– декан факультета экономики и управления, </a:t>
            </a:r>
            <a:r>
              <a:rPr lang="ru-RU" sz="2400" dirty="0" err="1" smtClean="0">
                <a:latin typeface="Trebuchet MS" panose="020B0603020202020204" pitchFamily="34" charset="0"/>
              </a:rPr>
              <a:t>к.э.н</a:t>
            </a:r>
            <a:r>
              <a:rPr lang="ru-RU" sz="2400" dirty="0" smtClean="0">
                <a:latin typeface="Trebuchet MS" panose="020B0603020202020204" pitchFamily="34" charset="0"/>
              </a:rPr>
              <a:t>, доц.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rebuchet MS" panose="020B0603020202020204" pitchFamily="34" charset="0"/>
              </a:rPr>
              <a:t>Батищева И</a:t>
            </a:r>
            <a:r>
              <a:rPr lang="ru-RU" sz="2400" dirty="0" smtClean="0">
                <a:latin typeface="Trebuchet MS" panose="020B0603020202020204" pitchFamily="34" charset="0"/>
              </a:rPr>
              <a:t>.С. </a:t>
            </a:r>
            <a:r>
              <a:rPr lang="ru-RU" sz="2400" dirty="0">
                <a:latin typeface="Trebuchet MS" panose="020B0603020202020204" pitchFamily="34" charset="0"/>
              </a:rPr>
              <a:t>– обучающаяся 2 курса направления подготовки 38.03.01 Экономика </a:t>
            </a:r>
            <a:r>
              <a:rPr lang="ru-RU" sz="2400" dirty="0" smtClean="0">
                <a:latin typeface="Trebuchet MS" panose="020B0603020202020204" pitchFamily="34" charset="0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Диплом Победителя регионального этапа</a:t>
            </a:r>
            <a:r>
              <a:rPr lang="ru-RU" sz="2400" dirty="0" smtClean="0">
                <a:latin typeface="Trebuchet MS" panose="020B0603020202020204" pitchFamily="34" charset="0"/>
              </a:rPr>
              <a:t>)</a:t>
            </a:r>
            <a:endParaRPr lang="ru-RU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" b="3763"/>
          <a:stretch/>
        </p:blipFill>
        <p:spPr>
          <a:xfrm>
            <a:off x="4932040" y="1556792"/>
            <a:ext cx="3583310" cy="50017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6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достижения 2024 – 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4464496" cy="50506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XIV Всероссийский Налоговый диктант «Наши налоги – достойное будущее детей»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Ноябрь 2024 года</a:t>
            </a:r>
            <a:endParaRPr lang="ru-RU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общее </a:t>
            </a:r>
            <a:r>
              <a:rPr lang="ru-RU" sz="2400" b="1" dirty="0">
                <a:latin typeface="Trebuchet MS" panose="020B0603020202020204" pitchFamily="34" charset="0"/>
              </a:rPr>
              <a:t>количество участников - 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157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обучающихся </a:t>
            </a:r>
            <a:r>
              <a:rPr lang="ru-RU" sz="2400" dirty="0" smtClean="0">
                <a:latin typeface="Trebuchet MS" panose="020B0603020202020204" pitchFamily="34" charset="0"/>
              </a:rPr>
              <a:t>всех специальностей и направлений, в т.ч. медицинских специальностей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22" r="1494" b="6666"/>
          <a:stretch/>
        </p:blipFill>
        <p:spPr>
          <a:xfrm>
            <a:off x="4674773" y="1484784"/>
            <a:ext cx="3526971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640018" cy="25311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6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   Наши достижения</a:t>
            </a:r>
            <a:br>
              <a:rPr lang="ru-RU" sz="2800" b="1" dirty="0" smtClean="0">
                <a:latin typeface="Trebuchet MS" panose="020B0603020202020204" pitchFamily="34" charset="0"/>
              </a:rPr>
            </a:br>
            <a:r>
              <a:rPr lang="ru-RU" sz="2800" b="1" dirty="0" smtClean="0">
                <a:latin typeface="Trebuchet MS" panose="020B0603020202020204" pitchFamily="34" charset="0"/>
              </a:rPr>
              <a:t>2024 -2025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4536504" cy="43204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XV Всероссийская студенческая олимпиада </a:t>
            </a:r>
            <a:r>
              <a:rPr lang="ru-RU" sz="4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 статистике, проводимой Федеральной службой государственной статистики совместно с Российским экономическим университетом им. Г.В. Плеханова</a:t>
            </a:r>
          </a:p>
          <a:p>
            <a:pPr>
              <a:lnSpc>
                <a:spcPct val="150000"/>
              </a:lnSpc>
            </a:pPr>
            <a:r>
              <a:rPr lang="ru-RU" sz="2900" dirty="0">
                <a:latin typeface="Trebuchet MS" panose="020B0603020202020204" pitchFamily="34" charset="0"/>
              </a:rPr>
              <a:t>Руководитель – Смирнова И.Г. – доцент кафедры экономики и управления, </a:t>
            </a:r>
            <a:r>
              <a:rPr lang="ru-RU" sz="2900" dirty="0" err="1">
                <a:latin typeface="Trebuchet MS" panose="020B0603020202020204" pitchFamily="34" charset="0"/>
              </a:rPr>
              <a:t>к.э.н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smtClean="0">
                <a:latin typeface="Trebuchet MS" panose="020B0603020202020204" pitchFamily="34" charset="0"/>
              </a:rPr>
              <a:t>Попов Д</a:t>
            </a:r>
            <a:r>
              <a:rPr lang="ru-RU" sz="2900" dirty="0" smtClean="0">
                <a:latin typeface="Trebuchet MS" panose="020B0603020202020204" pitchFamily="34" charset="0"/>
              </a:rPr>
              <a:t>.</a:t>
            </a:r>
            <a:r>
              <a:rPr lang="ru-RU" sz="2900" b="1" dirty="0" smtClean="0">
                <a:latin typeface="Trebuchet MS" panose="020B0603020202020204" pitchFamily="34" charset="0"/>
              </a:rPr>
              <a:t>О</a:t>
            </a:r>
            <a:r>
              <a:rPr lang="ru-RU" sz="2900" dirty="0" smtClean="0">
                <a:latin typeface="Trebuchet MS" panose="020B0603020202020204" pitchFamily="34" charset="0"/>
              </a:rPr>
              <a:t>. – обучающийся 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38.03.01 Экономика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err="1" smtClean="0">
                <a:latin typeface="Trebuchet MS" panose="020B0603020202020204" pitchFamily="34" charset="0"/>
              </a:rPr>
              <a:t>Кармакулова</a:t>
            </a:r>
            <a:r>
              <a:rPr lang="ru-RU" sz="2900" b="1" dirty="0" smtClean="0">
                <a:latin typeface="Trebuchet MS" panose="020B0603020202020204" pitchFamily="34" charset="0"/>
              </a:rPr>
              <a:t> Д.Н. </a:t>
            </a:r>
            <a:r>
              <a:rPr lang="ru-RU" sz="2900" dirty="0">
                <a:latin typeface="Trebuchet MS" panose="020B0603020202020204" pitchFamily="34" charset="0"/>
              </a:rPr>
              <a:t>– обучающаяся </a:t>
            </a:r>
            <a:r>
              <a:rPr lang="ru-RU" sz="2900" dirty="0" smtClean="0">
                <a:latin typeface="Trebuchet MS" panose="020B0603020202020204" pitchFamily="34" charset="0"/>
              </a:rPr>
              <a:t>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38.03.01 Экономика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smtClean="0">
                <a:latin typeface="Trebuchet MS" panose="020B0603020202020204" pitchFamily="34" charset="0"/>
              </a:rPr>
              <a:t>Сметанина М.А. – </a:t>
            </a:r>
            <a:r>
              <a:rPr lang="ru-RU" sz="2900" dirty="0" smtClean="0">
                <a:latin typeface="Trebuchet MS" panose="020B0603020202020204" pitchFamily="34" charset="0"/>
              </a:rPr>
              <a:t>обучающаяся 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38.03.02 Менеджмент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1368"/>
            <a:ext cx="3830664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6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latin typeface="Trebuchet MS" panose="020B0603020202020204" pitchFamily="34" charset="0"/>
              </a:rPr>
              <a:t>Направления научно-исследовательской деятельности обучающихся </a:t>
            </a:r>
            <a:endParaRPr lang="ru-RU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48369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Экономическое </a:t>
            </a:r>
            <a:r>
              <a:rPr lang="ru-RU" sz="2400" dirty="0">
                <a:latin typeface="Trebuchet MS" panose="020B0603020202020204" pitchFamily="34" charset="0"/>
              </a:rPr>
              <a:t>развитие региона в современных условиях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Исследование показателей состояния здоровья населения во взаимосвязи </a:t>
            </a:r>
            <a:r>
              <a:rPr lang="ru-RU" sz="2400" dirty="0" smtClean="0">
                <a:latin typeface="Trebuchet MS" panose="020B0603020202020204" pitchFamily="34" charset="0"/>
              </a:rPr>
              <a:t>с социально </a:t>
            </a:r>
            <a:r>
              <a:rPr lang="ru-RU" sz="2400" dirty="0">
                <a:latin typeface="Trebuchet MS" panose="020B0603020202020204" pitchFamily="34" charset="0"/>
              </a:rPr>
              <a:t>– экономическим развитием региона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Социально-экономические аспекты  качества жизни населения Арктической  зоны Архангельской области и НАО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2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Конкурс «Лучший студенческий научный кружок СГМУ 2025 года»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36" y="1556793"/>
            <a:ext cx="3656752" cy="517253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0503"/>
            <a:ext cx="4032448" cy="268882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" y="1556793"/>
            <a:ext cx="3594455" cy="239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8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Направления развития СНК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8"/>
            <a:ext cx="8119814" cy="476264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Вовлечение обучающихся очно-заочной формы обучения в научный кружок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Увеличение участия обучающихся в научных мероприятиях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Увеличение публикационной активности обучающихся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Разработка собственных </a:t>
            </a:r>
            <a:r>
              <a:rPr lang="ru-RU" sz="2400" dirty="0" err="1" smtClean="0">
                <a:latin typeface="Trebuchet MS" panose="020B0603020202020204" pitchFamily="34" charset="0"/>
              </a:rPr>
              <a:t>стартап</a:t>
            </a:r>
            <a:r>
              <a:rPr lang="ru-RU" sz="2400" dirty="0" smtClean="0">
                <a:latin typeface="Trebuchet MS" panose="020B0603020202020204" pitchFamily="34" charset="0"/>
              </a:rPr>
              <a:t>-проектов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Повышение активности обучающихся в </a:t>
            </a:r>
            <a:r>
              <a:rPr lang="ru-RU" sz="2400" dirty="0" err="1">
                <a:latin typeface="Trebuchet MS" panose="020B0603020202020204" pitchFamily="34" charset="0"/>
              </a:rPr>
              <a:t>грантовой</a:t>
            </a:r>
            <a:r>
              <a:rPr lang="ru-RU" sz="2400" dirty="0">
                <a:latin typeface="Trebuchet MS" panose="020B0603020202020204" pitchFamily="34" charset="0"/>
              </a:rPr>
              <a:t>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rebuchet MS" panose="020B0603020202020204" pitchFamily="34" charset="0"/>
              </a:rPr>
              <a:t>Благодарю </a:t>
            </a:r>
            <a:r>
              <a:rPr lang="ru-RU" sz="4000" smtClean="0">
                <a:latin typeface="Trebuchet MS" panose="020B0603020202020204" pitchFamily="34" charset="0"/>
              </a:rPr>
              <a:t>за внимание!</a:t>
            </a:r>
            <a:endParaRPr lang="ru-RU" sz="4000" dirty="0"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7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1788" y="-1124693"/>
            <a:ext cx="6336706" cy="89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65127"/>
            <a:ext cx="3744416" cy="1119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Рабочие моменты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" y="4005064"/>
            <a:ext cx="4875237" cy="2742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9" y="1669864"/>
            <a:ext cx="4416491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" y="300225"/>
            <a:ext cx="4943872" cy="27809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0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31782" cy="42484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Конкурс студенческих </a:t>
            </a:r>
            <a:r>
              <a:rPr lang="ru-RU" sz="6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публикаций</a:t>
            </a:r>
          </a:p>
          <a:p>
            <a:pPr marL="0" indent="0">
              <a:buNone/>
            </a:pPr>
            <a:endParaRPr lang="ru-RU" sz="64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sz="6400" dirty="0" smtClean="0">
                <a:latin typeface="Trebuchet MS" panose="020B0603020202020204" pitchFamily="34" charset="0"/>
              </a:rPr>
              <a:t>Анализ </a:t>
            </a:r>
            <a:r>
              <a:rPr lang="ru-RU" sz="6400" dirty="0">
                <a:latin typeface="Trebuchet MS" panose="020B0603020202020204" pitchFamily="34" charset="0"/>
              </a:rPr>
              <a:t>системы мотивации персонала в ГБУЗ АО «Архангельская клиническая психиатрическая больница», </a:t>
            </a:r>
            <a:r>
              <a:rPr lang="ru-RU" sz="6400" b="1" dirty="0">
                <a:latin typeface="Trebuchet MS" panose="020B0603020202020204" pitchFamily="34" charset="0"/>
              </a:rPr>
              <a:t>Шульгина Т.Н</a:t>
            </a:r>
            <a:r>
              <a:rPr lang="ru-RU" sz="6400" b="1" dirty="0" smtClean="0">
                <a:latin typeface="Trebuchet MS" panose="020B0603020202020204" pitchFamily="34" charset="0"/>
              </a:rPr>
              <a:t>., </a:t>
            </a:r>
            <a:r>
              <a:rPr lang="ru-RU" sz="6400" dirty="0" smtClean="0">
                <a:latin typeface="Trebuchet MS" panose="020B0603020202020204" pitchFamily="34" charset="0"/>
              </a:rPr>
              <a:t>2 </a:t>
            </a:r>
            <a:r>
              <a:rPr lang="ru-RU" sz="6400" dirty="0">
                <a:latin typeface="Trebuchet MS" panose="020B0603020202020204" pitchFamily="34" charset="0"/>
              </a:rPr>
              <a:t>курс</a:t>
            </a:r>
            <a:r>
              <a:rPr lang="ru-RU" sz="6400" dirty="0" smtClean="0">
                <a:latin typeface="Trebuchet MS" panose="020B0603020202020204" pitchFamily="34" charset="0"/>
              </a:rPr>
              <a:t>, 32.04.01 </a:t>
            </a:r>
            <a:r>
              <a:rPr lang="ru-RU" sz="6400" dirty="0">
                <a:latin typeface="Trebuchet MS" panose="020B0603020202020204" pitchFamily="34" charset="0"/>
              </a:rPr>
              <a:t>Общественное </a:t>
            </a:r>
            <a:r>
              <a:rPr lang="ru-RU" sz="6400" dirty="0" smtClean="0">
                <a:latin typeface="Trebuchet MS" panose="020B0603020202020204" pitchFamily="34" charset="0"/>
              </a:rPr>
              <a:t>здравоохранение </a:t>
            </a:r>
            <a:r>
              <a:rPr lang="ru-RU" sz="6400" dirty="0">
                <a:latin typeface="Trebuchet MS" panose="020B0603020202020204" pitchFamily="34" charset="0"/>
              </a:rPr>
              <a:t>XXII Международный научно-исследовательский конкурс «Научная статья года 2025», 20.06.2025, г. Пенза</a:t>
            </a:r>
            <a:r>
              <a:rPr lang="ru-RU" sz="6400" b="1" dirty="0" smtClean="0">
                <a:latin typeface="Trebuchet MS" panose="020B0603020202020204" pitchFamily="34" charset="0"/>
              </a:rPr>
              <a:t>,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Диплом 1 степени</a:t>
            </a:r>
          </a:p>
          <a:p>
            <a:pPr lvl="0"/>
            <a:endParaRPr lang="ru-RU" sz="64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6400" dirty="0">
                <a:latin typeface="Trebuchet MS" panose="020B0603020202020204" pitchFamily="34" charset="0"/>
              </a:rPr>
              <a:t>Анализ комплекса маркетинга на примере ООО «ИНВИТРО» </a:t>
            </a:r>
            <a:r>
              <a:rPr lang="ru-RU" sz="6400" b="1" dirty="0">
                <a:latin typeface="Trebuchet MS" panose="020B0603020202020204" pitchFamily="34" charset="0"/>
              </a:rPr>
              <a:t>Батищева И.С.</a:t>
            </a:r>
            <a:r>
              <a:rPr lang="ru-RU" sz="6400" dirty="0">
                <a:latin typeface="Trebuchet MS" panose="020B0603020202020204" pitchFamily="34" charset="0"/>
              </a:rPr>
              <a:t>2 курс 38.03.02 Менеджмент XXIII Международный научно-исследовательский конкурс «Научная статья года 2025», г. Пенза, 20.08.2025,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64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6400" dirty="0">
              <a:latin typeface="Trebuchet MS" panose="020B0603020202020204" pitchFamily="34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2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Конкурс исследовательских работ</a:t>
            </a:r>
          </a:p>
          <a:p>
            <a:pPr marL="0" lvl="0" indent="0">
              <a:buNone/>
            </a:pPr>
            <a:endParaRPr lang="ru-RU" sz="80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sz="8000" dirty="0">
                <a:latin typeface="Trebuchet MS" panose="020B0603020202020204" pitchFamily="34" charset="0"/>
              </a:rPr>
              <a:t>Маркетинговая характеристика организации ООО «Парадиз </a:t>
            </a:r>
            <a:r>
              <a:rPr lang="ru-RU" sz="8000" dirty="0" err="1">
                <a:latin typeface="Trebuchet MS" panose="020B0603020202020204" pitchFamily="34" charset="0"/>
              </a:rPr>
              <a:t>Денталь</a:t>
            </a:r>
            <a:r>
              <a:rPr lang="ru-RU" sz="8000" dirty="0">
                <a:latin typeface="Trebuchet MS" panose="020B0603020202020204" pitchFamily="34" charset="0"/>
              </a:rPr>
              <a:t>»  </a:t>
            </a:r>
            <a:r>
              <a:rPr lang="ru-RU" sz="8000" b="1" dirty="0" err="1">
                <a:latin typeface="Trebuchet MS" panose="020B0603020202020204" pitchFamily="34" charset="0"/>
              </a:rPr>
              <a:t>Тайбарей</a:t>
            </a:r>
            <a:r>
              <a:rPr lang="ru-RU" sz="8000" b="1" dirty="0">
                <a:latin typeface="Trebuchet MS" panose="020B0603020202020204" pitchFamily="34" charset="0"/>
              </a:rPr>
              <a:t> А.А</a:t>
            </a:r>
            <a:r>
              <a:rPr lang="ru-RU" sz="8000" dirty="0">
                <a:latin typeface="Trebuchet MS" panose="020B0603020202020204" pitchFamily="34" charset="0"/>
              </a:rPr>
              <a:t>. 2 курс 32.04.01 Общественное здравоохранение IV III Международный научно-исследовательский конкурс «В мире студенческой науки», 30.09.2024, г. Пенза, </a:t>
            </a:r>
            <a:r>
              <a:rPr lang="ru-RU" sz="8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</a:p>
          <a:p>
            <a:r>
              <a:rPr lang="ru-RU" sz="8000" dirty="0" smtClean="0">
                <a:latin typeface="Trebuchet MS" panose="020B0603020202020204" pitchFamily="34" charset="0"/>
              </a:rPr>
              <a:t>Удовлетворенность </a:t>
            </a:r>
            <a:r>
              <a:rPr lang="ru-RU" sz="8000" dirty="0">
                <a:latin typeface="Trebuchet MS" panose="020B0603020202020204" pitchFamily="34" charset="0"/>
              </a:rPr>
              <a:t>клиентов как ключ к успеху </a:t>
            </a:r>
            <a:r>
              <a:rPr lang="ru-RU" sz="8000" dirty="0" err="1">
                <a:latin typeface="Trebuchet MS" panose="020B0603020202020204" pitchFamily="34" charset="0"/>
              </a:rPr>
              <a:t>бьюти</a:t>
            </a:r>
            <a:r>
              <a:rPr lang="ru-RU" sz="8000" dirty="0">
                <a:latin typeface="Trebuchet MS" panose="020B0603020202020204" pitchFamily="34" charset="0"/>
              </a:rPr>
              <a:t>-студии: анализ результатов опроса клиентов студии </a:t>
            </a:r>
            <a:r>
              <a:rPr lang="ru-RU" sz="8000" dirty="0" err="1">
                <a:latin typeface="Trebuchet MS" panose="020B0603020202020204" pitchFamily="34" charset="0"/>
              </a:rPr>
              <a:t>Е.Корбут</a:t>
            </a:r>
            <a:r>
              <a:rPr lang="ru-RU" sz="8000" dirty="0">
                <a:latin typeface="Trebuchet MS" panose="020B0603020202020204" pitchFamily="34" charset="0"/>
              </a:rPr>
              <a:t>  </a:t>
            </a:r>
            <a:r>
              <a:rPr lang="ru-RU" sz="8000" b="1" dirty="0">
                <a:latin typeface="Trebuchet MS" panose="020B0603020202020204" pitchFamily="34" charset="0"/>
              </a:rPr>
              <a:t>Гасанова И.А. </a:t>
            </a:r>
            <a:r>
              <a:rPr lang="ru-RU" sz="8000" dirty="0">
                <a:latin typeface="Trebuchet MS" panose="020B0603020202020204" pitchFamily="34" charset="0"/>
              </a:rPr>
              <a:t>2 курс 38.03.02 Менеджмент XVII Международный научно-исследовательский конкурс «Лучшая исследовательская работа 2025», г. Пенза, 15.05.2025, </a:t>
            </a:r>
            <a:r>
              <a:rPr lang="ru-RU" sz="8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</a:p>
          <a:p>
            <a:r>
              <a:rPr lang="ru-RU" sz="8000" dirty="0" smtClean="0">
                <a:latin typeface="Trebuchet MS" panose="020B0603020202020204" pitchFamily="34" charset="0"/>
              </a:rPr>
              <a:t>Лояльность </a:t>
            </a:r>
            <a:r>
              <a:rPr lang="ru-RU" sz="8000" dirty="0">
                <a:latin typeface="Trebuchet MS" panose="020B0603020202020204" pitchFamily="34" charset="0"/>
              </a:rPr>
              <a:t>клиентов как основа устойчивого развития лаборатории «ИНВИТРО»: анализ данных опроса	</a:t>
            </a:r>
            <a:r>
              <a:rPr lang="ru-RU" sz="8000" b="1" dirty="0">
                <a:latin typeface="Trebuchet MS" panose="020B0603020202020204" pitchFamily="34" charset="0"/>
              </a:rPr>
              <a:t>Батищева И.С</a:t>
            </a:r>
            <a:r>
              <a:rPr lang="ru-RU" sz="8000" b="1" dirty="0" smtClean="0">
                <a:latin typeface="Trebuchet MS" panose="020B0603020202020204" pitchFamily="34" charset="0"/>
              </a:rPr>
              <a:t>. </a:t>
            </a:r>
            <a:r>
              <a:rPr lang="ru-RU" sz="8000" dirty="0" smtClean="0">
                <a:latin typeface="Trebuchet MS" panose="020B0603020202020204" pitchFamily="34" charset="0"/>
              </a:rPr>
              <a:t>2 </a:t>
            </a:r>
            <a:r>
              <a:rPr lang="ru-RU" sz="8000" dirty="0">
                <a:latin typeface="Trebuchet MS" panose="020B0603020202020204" pitchFamily="34" charset="0"/>
              </a:rPr>
              <a:t>курс </a:t>
            </a:r>
            <a:r>
              <a:rPr lang="ru-RU" sz="8000" dirty="0" smtClean="0">
                <a:latin typeface="Trebuchet MS" panose="020B0603020202020204" pitchFamily="34" charset="0"/>
              </a:rPr>
              <a:t>38.03.02 Менеджмент </a:t>
            </a:r>
            <a:r>
              <a:rPr lang="ru-RU" sz="8000" dirty="0">
                <a:latin typeface="Trebuchet MS" panose="020B0603020202020204" pitchFamily="34" charset="0"/>
              </a:rPr>
              <a:t>XVIII Международный научно-исследовательский конкурс «Лучшая исследовательская работа 2025», г. Пенза, 15.08.2025 , </a:t>
            </a:r>
            <a:r>
              <a:rPr lang="ru-RU" sz="8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8000" b="1" dirty="0">
                <a:solidFill>
                  <a:srgbClr val="0070C0"/>
                </a:solidFill>
                <a:latin typeface="Trebuchet MS" panose="020B0603020202020204" pitchFamily="34" charset="0"/>
              </a:rPr>
              <a:t>1 место</a:t>
            </a:r>
            <a:endParaRPr lang="ru-RU" sz="8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8000" dirty="0" smtClean="0">
                <a:latin typeface="Trebuchet MS" panose="020B0603020202020204" pitchFamily="34" charset="0"/>
              </a:rPr>
              <a:t>Анализ </a:t>
            </a:r>
            <a:r>
              <a:rPr lang="ru-RU" sz="8000" dirty="0">
                <a:latin typeface="Trebuchet MS" panose="020B0603020202020204" pitchFamily="34" charset="0"/>
              </a:rPr>
              <a:t>комплекса маркетинга на примере ГБУЗ АО «Архангельский госпиталь для ветеранов войн» </a:t>
            </a:r>
            <a:r>
              <a:rPr lang="ru-RU" sz="8000" b="1" dirty="0">
                <a:latin typeface="Trebuchet MS" panose="020B0603020202020204" pitchFamily="34" charset="0"/>
              </a:rPr>
              <a:t>Панютина И.А., </a:t>
            </a:r>
            <a:r>
              <a:rPr lang="ru-RU" sz="8000" dirty="0">
                <a:latin typeface="Trebuchet MS" panose="020B0603020202020204" pitchFamily="34" charset="0"/>
              </a:rPr>
              <a:t>3 курс, 38.03.02 Менеджмент Международный конкурс по экономическим исследованиям среди молодых ученых, г. Нижний Новгород, 25.08.2025, </a:t>
            </a:r>
            <a:r>
              <a:rPr lang="ru-RU" sz="8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3 место</a:t>
            </a:r>
            <a:endParaRPr lang="ru-RU" sz="8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6400" dirty="0">
              <a:latin typeface="Trebuchet MS" panose="020B0603020202020204" pitchFamily="34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89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37444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Конкурс презентаций</a:t>
            </a:r>
          </a:p>
          <a:p>
            <a:pPr marL="0" indent="0">
              <a:buNone/>
            </a:pPr>
            <a:endParaRPr lang="ru-RU" sz="64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6400" dirty="0" smtClean="0">
                <a:latin typeface="Trebuchet MS" panose="020B0603020202020204" pitchFamily="34" charset="0"/>
              </a:rPr>
              <a:t>Презентация-доклад </a:t>
            </a:r>
            <a:r>
              <a:rPr lang="ru-RU" sz="6400" dirty="0">
                <a:latin typeface="Trebuchet MS" panose="020B0603020202020204" pitchFamily="34" charset="0"/>
              </a:rPr>
              <a:t>"Лидерство в </a:t>
            </a:r>
            <a:r>
              <a:rPr lang="ru-RU" sz="6400" dirty="0" smtClean="0">
                <a:latin typeface="Trebuchet MS" panose="020B0603020202020204" pitchFamily="34" charset="0"/>
              </a:rPr>
              <a:t>менеджменте</a:t>
            </a:r>
            <a:r>
              <a:rPr lang="ru-RU" sz="6400" dirty="0">
                <a:latin typeface="Trebuchet MS" panose="020B0603020202020204" pitchFamily="34" charset="0"/>
              </a:rPr>
              <a:t>" </a:t>
            </a:r>
            <a:r>
              <a:rPr lang="ru-RU" sz="6400" b="1" dirty="0">
                <a:latin typeface="Trebuchet MS" panose="020B0603020202020204" pitchFamily="34" charset="0"/>
              </a:rPr>
              <a:t>Гулиева </a:t>
            </a:r>
            <a:r>
              <a:rPr lang="ru-RU" sz="6400" b="1" dirty="0" err="1">
                <a:latin typeface="Trebuchet MS" panose="020B0603020202020204" pitchFamily="34" charset="0"/>
              </a:rPr>
              <a:t>Э.Д.кызы</a:t>
            </a:r>
            <a:r>
              <a:rPr lang="ru-RU" sz="6400" dirty="0" smtClean="0">
                <a:latin typeface="Trebuchet MS" panose="020B0603020202020204" pitchFamily="34" charset="0"/>
              </a:rPr>
              <a:t>, 2 курс, 34.03.01 </a:t>
            </a:r>
            <a:r>
              <a:rPr lang="ru-RU" sz="6400" dirty="0">
                <a:latin typeface="Trebuchet MS" panose="020B0603020202020204" pitchFamily="34" charset="0"/>
              </a:rPr>
              <a:t>Сестринское </a:t>
            </a:r>
            <a:r>
              <a:rPr lang="ru-RU" sz="6400" dirty="0" smtClean="0">
                <a:latin typeface="Trebuchet MS" panose="020B0603020202020204" pitchFamily="34" charset="0"/>
              </a:rPr>
              <a:t>дело Международный </a:t>
            </a:r>
            <a:r>
              <a:rPr lang="ru-RU" sz="6400" dirty="0">
                <a:latin typeface="Trebuchet MS" panose="020B0603020202020204" pitchFamily="34" charset="0"/>
              </a:rPr>
              <a:t>конкурс презентаций для студентов и учащихся образовательных учреждений, </a:t>
            </a:r>
            <a:r>
              <a:rPr lang="ru-RU" sz="6400" dirty="0" smtClean="0">
                <a:latin typeface="Trebuchet MS" panose="020B0603020202020204" pitchFamily="34" charset="0"/>
              </a:rPr>
              <a:t>05.07.2025, </a:t>
            </a:r>
            <a:r>
              <a:rPr lang="ru-RU" sz="6400" dirty="0">
                <a:latin typeface="Trebuchet MS" panose="020B0603020202020204" pitchFamily="34" charset="0"/>
              </a:rPr>
              <a:t>г. Нижний 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 место</a:t>
            </a:r>
          </a:p>
          <a:p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6400" dirty="0">
                <a:latin typeface="Trebuchet MS" panose="020B0603020202020204" pitchFamily="34" charset="0"/>
              </a:rPr>
              <a:t>Презентация-доклад "Внешняя и внутренняя среда медицинской организации" </a:t>
            </a:r>
            <a:r>
              <a:rPr lang="ru-RU" sz="6400" b="1" dirty="0" err="1">
                <a:latin typeface="Trebuchet MS" panose="020B0603020202020204" pitchFamily="34" charset="0"/>
              </a:rPr>
              <a:t>Иглина</a:t>
            </a:r>
            <a:r>
              <a:rPr lang="ru-RU" sz="6400" b="1" dirty="0">
                <a:latin typeface="Trebuchet MS" panose="020B0603020202020204" pitchFamily="34" charset="0"/>
              </a:rPr>
              <a:t> М.И</a:t>
            </a:r>
            <a:r>
              <a:rPr lang="ru-RU" sz="6400" b="1" dirty="0" smtClean="0">
                <a:latin typeface="Trebuchet MS" panose="020B0603020202020204" pitchFamily="34" charset="0"/>
              </a:rPr>
              <a:t>., </a:t>
            </a:r>
            <a:r>
              <a:rPr lang="ru-RU" sz="6400" dirty="0" smtClean="0">
                <a:latin typeface="Trebuchet MS" panose="020B0603020202020204" pitchFamily="34" charset="0"/>
              </a:rPr>
              <a:t>2 курс, 34.03.01 </a:t>
            </a:r>
            <a:r>
              <a:rPr lang="ru-RU" sz="6400" dirty="0">
                <a:latin typeface="Trebuchet MS" panose="020B0603020202020204" pitchFamily="34" charset="0"/>
              </a:rPr>
              <a:t>Сестринское </a:t>
            </a:r>
            <a:r>
              <a:rPr lang="ru-RU" sz="6400" dirty="0" smtClean="0">
                <a:latin typeface="Trebuchet MS" panose="020B0603020202020204" pitchFamily="34" charset="0"/>
              </a:rPr>
              <a:t>дело, Международный конкурс презентаций для студентов и учащихся образовательных учреждений, 05.07.2025, г. Нижний Новгород,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Диплом участника</a:t>
            </a:r>
          </a:p>
          <a:p>
            <a:pPr lvl="0"/>
            <a:endParaRPr lang="ru-RU" sz="6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9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808"/>
            <a:ext cx="7759774" cy="3816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Конкурс </a:t>
            </a:r>
            <a:r>
              <a:rPr lang="ru-RU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курсовых работ и курсовых </a:t>
            </a:r>
            <a:r>
              <a:rPr lang="ru-RU" sz="3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проектов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sz="3600" dirty="0">
                <a:latin typeface="Trebuchet MS" panose="020B0603020202020204" pitchFamily="34" charset="0"/>
              </a:rPr>
              <a:t>Анализ комплекса маркетинга на примере ООО «</a:t>
            </a:r>
            <a:r>
              <a:rPr lang="ru-RU" sz="3600" dirty="0" err="1">
                <a:latin typeface="Trebuchet MS" panose="020B0603020202020204" pitchFamily="34" charset="0"/>
              </a:rPr>
              <a:t>МедЭксперт</a:t>
            </a:r>
            <a:r>
              <a:rPr lang="ru-RU" sz="3600" dirty="0">
                <a:latin typeface="Trebuchet MS" panose="020B0603020202020204" pitchFamily="34" charset="0"/>
              </a:rPr>
              <a:t>» </a:t>
            </a:r>
            <a:r>
              <a:rPr lang="ru-RU" sz="3600" b="1" dirty="0" smtClean="0">
                <a:latin typeface="Trebuchet MS" panose="020B0603020202020204" pitchFamily="34" charset="0"/>
              </a:rPr>
              <a:t>Батищева И.С., </a:t>
            </a:r>
            <a:r>
              <a:rPr lang="ru-RU" sz="3600" dirty="0">
                <a:latin typeface="Trebuchet MS" panose="020B0603020202020204" pitchFamily="34" charset="0"/>
              </a:rPr>
              <a:t>2 курс, 38.03.02 Менеджмент Всероссийский конкурс курсовых работ и курсовых проектов, г. Нижний Новгород, </a:t>
            </a:r>
            <a:r>
              <a:rPr lang="ru-RU" sz="3600" dirty="0" smtClean="0">
                <a:latin typeface="Trebuchet MS" panose="020B0603020202020204" pitchFamily="34" charset="0"/>
              </a:rPr>
              <a:t>05.08.2025</a:t>
            </a:r>
            <a:r>
              <a:rPr lang="ru-RU" sz="3600" dirty="0">
                <a:latin typeface="Trebuchet MS" panose="020B0603020202020204" pitchFamily="34" charset="0"/>
              </a:rPr>
              <a:t>, </a:t>
            </a: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 </a:t>
            </a: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место</a:t>
            </a:r>
            <a:endParaRPr lang="ru-RU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ru-RU" sz="3600" dirty="0" smtClean="0">
              <a:latin typeface="Trebuchet MS" panose="020B0603020202020204" pitchFamily="34" charset="0"/>
            </a:endParaRPr>
          </a:p>
          <a:p>
            <a:r>
              <a:rPr lang="ru-RU" sz="3600" dirty="0" smtClean="0">
                <a:latin typeface="Trebuchet MS" panose="020B0603020202020204" pitchFamily="34" charset="0"/>
              </a:rPr>
              <a:t>Характеристика </a:t>
            </a:r>
            <a:r>
              <a:rPr lang="ru-RU" sz="3600" dirty="0">
                <a:latin typeface="Trebuchet MS" panose="020B0603020202020204" pitchFamily="34" charset="0"/>
              </a:rPr>
              <a:t>комплекса маркетинга на примере организации гостиничного бизнеса </a:t>
            </a:r>
            <a:r>
              <a:rPr lang="ru-RU" sz="3600" b="1" dirty="0" smtClean="0">
                <a:latin typeface="Trebuchet MS" panose="020B0603020202020204" pitchFamily="34" charset="0"/>
              </a:rPr>
              <a:t>Соловьева А.Ю., </a:t>
            </a:r>
            <a:r>
              <a:rPr lang="ru-RU" sz="3600" dirty="0" smtClean="0">
                <a:latin typeface="Trebuchet MS" panose="020B0603020202020204" pitchFamily="34" charset="0"/>
              </a:rPr>
              <a:t>2 </a:t>
            </a:r>
            <a:r>
              <a:rPr lang="ru-RU" sz="3600" dirty="0">
                <a:latin typeface="Trebuchet MS" panose="020B0603020202020204" pitchFamily="34" charset="0"/>
              </a:rPr>
              <a:t>курс, 38.03.02 Менеджмент Всероссийский конкурс курсовых работ и курсовых проектов, г. Нижний Новгород, 20.08.2025, </a:t>
            </a: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3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 </a:t>
            </a: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место</a:t>
            </a:r>
            <a:endParaRPr lang="ru-RU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6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0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03790" cy="9361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2024-2025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Конкурс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«Менеджер будущего», 02.04.2025,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ФГБОУ </a:t>
            </a:r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ВО «Донецкий национальный университет экономики и торговли имени М. </a:t>
            </a:r>
            <a:r>
              <a:rPr lang="ru-RU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Туган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-Барановского»</a:t>
            </a:r>
          </a:p>
          <a:p>
            <a:r>
              <a:rPr lang="ru-RU" sz="2000" dirty="0" smtClean="0">
                <a:latin typeface="Trebuchet MS" panose="020B0603020202020204" pitchFamily="34" charset="0"/>
              </a:rPr>
              <a:t>От </a:t>
            </a:r>
            <a:r>
              <a:rPr lang="ru-RU" sz="2000" dirty="0">
                <a:latin typeface="Trebuchet MS" panose="020B0603020202020204" pitchFamily="34" charset="0"/>
              </a:rPr>
              <a:t>фронтовой тактики к бизнес-стратегии: управленческий гений Константина Рокоссовского </a:t>
            </a:r>
            <a:r>
              <a:rPr lang="ru-RU" sz="2000" b="1" dirty="0">
                <a:latin typeface="Trebuchet MS" panose="020B0603020202020204" pitchFamily="34" charset="0"/>
              </a:rPr>
              <a:t>Софронова А.В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 smtClean="0">
                <a:latin typeface="Trebuchet MS" panose="020B0603020202020204" pitchFamily="34" charset="0"/>
              </a:rPr>
              <a:t>3 </a:t>
            </a:r>
            <a:r>
              <a:rPr lang="ru-RU" sz="2000" dirty="0">
                <a:latin typeface="Trebuchet MS" panose="020B0603020202020204" pitchFamily="34" charset="0"/>
              </a:rPr>
              <a:t>курс, 38.03.02 </a:t>
            </a:r>
            <a:r>
              <a:rPr lang="ru-RU" sz="2000" dirty="0" smtClean="0">
                <a:latin typeface="Trebuchet MS" panose="020B0603020202020204" pitchFamily="34" charset="0"/>
              </a:rPr>
              <a:t>Менеджмент»,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Востребованные компетенции эффективного менеджера будущего </a:t>
            </a:r>
            <a:r>
              <a:rPr lang="ru-RU" sz="2000" b="1" dirty="0" err="1">
                <a:latin typeface="Trebuchet MS" panose="020B0603020202020204" pitchFamily="34" charset="0"/>
              </a:rPr>
              <a:t>Теплухин</a:t>
            </a:r>
            <a:r>
              <a:rPr lang="ru-RU" sz="2000" b="1" dirty="0">
                <a:latin typeface="Trebuchet MS" panose="020B0603020202020204" pitchFamily="34" charset="0"/>
              </a:rPr>
              <a:t> Д.С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 smtClean="0">
                <a:latin typeface="Trebuchet MS" panose="020B0603020202020204" pitchFamily="34" charset="0"/>
              </a:rPr>
              <a:t>4 </a:t>
            </a:r>
            <a:r>
              <a:rPr lang="ru-RU" sz="2000" dirty="0">
                <a:latin typeface="Trebuchet MS" panose="020B0603020202020204" pitchFamily="34" charset="0"/>
              </a:rPr>
              <a:t>курс, 38.03.02 </a:t>
            </a:r>
            <a:r>
              <a:rPr lang="ru-RU" sz="2000" dirty="0" smtClean="0">
                <a:latin typeface="Trebuchet MS" panose="020B0603020202020204" pitchFamily="34" charset="0"/>
              </a:rPr>
              <a:t>Менеджмент,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 место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Лидерство: интересы команды и путь к </a:t>
            </a:r>
            <a:r>
              <a:rPr lang="ru-RU" sz="2000" dirty="0" smtClean="0">
                <a:latin typeface="Trebuchet MS" panose="020B0603020202020204" pitchFamily="34" charset="0"/>
              </a:rPr>
              <a:t>самореализации </a:t>
            </a:r>
            <a:r>
              <a:rPr lang="ru-RU" sz="2000" b="1" dirty="0" smtClean="0">
                <a:latin typeface="Trebuchet MS" panose="020B0603020202020204" pitchFamily="34" charset="0"/>
              </a:rPr>
              <a:t>Батищева </a:t>
            </a:r>
            <a:r>
              <a:rPr lang="ru-RU" sz="2000" b="1" dirty="0">
                <a:latin typeface="Trebuchet MS" panose="020B0603020202020204" pitchFamily="34" charset="0"/>
              </a:rPr>
              <a:t>И.С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 smtClean="0">
                <a:latin typeface="Trebuchet MS" panose="020B0603020202020204" pitchFamily="34" charset="0"/>
              </a:rPr>
              <a:t>2 </a:t>
            </a:r>
            <a:r>
              <a:rPr lang="ru-RU" sz="2000" dirty="0">
                <a:latin typeface="Trebuchet MS" panose="020B0603020202020204" pitchFamily="34" charset="0"/>
              </a:rPr>
              <a:t>курс, 38.03.02 </a:t>
            </a:r>
            <a:r>
              <a:rPr lang="ru-RU" sz="2000" dirty="0" smtClean="0">
                <a:latin typeface="Trebuchet MS" panose="020B0603020202020204" pitchFamily="34" charset="0"/>
              </a:rPr>
              <a:t>Менеджмент,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Победитель в номинации «За высокий уровень практической значимости результатов»</a:t>
            </a:r>
          </a:p>
          <a:p>
            <a:r>
              <a:rPr lang="ru-RU" sz="2000" dirty="0" err="1">
                <a:latin typeface="Trebuchet MS" panose="020B0603020202020204" pitchFamily="34" charset="0"/>
              </a:rPr>
              <a:t>Флоренс</a:t>
            </a:r>
            <a:r>
              <a:rPr lang="ru-RU" sz="2000" dirty="0">
                <a:latin typeface="Trebuchet MS" panose="020B0603020202020204" pitchFamily="34" charset="0"/>
              </a:rPr>
              <a:t> </a:t>
            </a:r>
            <a:r>
              <a:rPr lang="ru-RU" sz="2000" dirty="0" err="1">
                <a:latin typeface="Trebuchet MS" panose="020B0603020202020204" pitchFamily="34" charset="0"/>
              </a:rPr>
              <a:t>Найтингейл</a:t>
            </a:r>
            <a:r>
              <a:rPr lang="ru-RU" sz="2000" dirty="0">
                <a:latin typeface="Trebuchet MS" panose="020B0603020202020204" pitchFamily="34" charset="0"/>
              </a:rPr>
              <a:t>: уроки лидерства </a:t>
            </a:r>
            <a:r>
              <a:rPr lang="ru-RU" sz="2000" b="1" dirty="0">
                <a:latin typeface="Trebuchet MS" panose="020B0603020202020204" pitchFamily="34" charset="0"/>
              </a:rPr>
              <a:t>Гасанова И.А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 smtClean="0">
                <a:latin typeface="Trebuchet MS" panose="020B0603020202020204" pitchFamily="34" charset="0"/>
              </a:rPr>
              <a:t>2 </a:t>
            </a:r>
            <a:r>
              <a:rPr lang="ru-RU" sz="2000" dirty="0">
                <a:latin typeface="Trebuchet MS" panose="020B0603020202020204" pitchFamily="34" charset="0"/>
              </a:rPr>
              <a:t>курс, 38.03.02 </a:t>
            </a:r>
            <a:r>
              <a:rPr lang="ru-RU" sz="2000" dirty="0" smtClean="0">
                <a:latin typeface="Trebuchet MS" panose="020B0603020202020204" pitchFamily="34" charset="0"/>
              </a:rPr>
              <a:t>Менеджмент,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Победитель в номинации «За инновационный характер»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Ответственность менеджера за ментальное здоровье сотрудников </a:t>
            </a:r>
            <a:r>
              <a:rPr lang="ru-RU" sz="2000" b="1" dirty="0">
                <a:latin typeface="Trebuchet MS" panose="020B0603020202020204" pitchFamily="34" charset="0"/>
              </a:rPr>
              <a:t>Сметанина М.А</a:t>
            </a:r>
            <a:r>
              <a:rPr lang="ru-RU" sz="2000" b="1" dirty="0" smtClean="0">
                <a:latin typeface="Trebuchet MS" panose="020B0603020202020204" pitchFamily="34" charset="0"/>
              </a:rPr>
              <a:t>., </a:t>
            </a:r>
            <a:r>
              <a:rPr lang="ru-RU" sz="2000" dirty="0" smtClean="0">
                <a:latin typeface="Trebuchet MS" panose="020B0603020202020204" pitchFamily="34" charset="0"/>
              </a:rPr>
              <a:t>4 </a:t>
            </a:r>
            <a:r>
              <a:rPr lang="ru-RU" sz="2000" dirty="0">
                <a:latin typeface="Trebuchet MS" panose="020B0603020202020204" pitchFamily="34" charset="0"/>
              </a:rPr>
              <a:t>курс, 38.03.02 </a:t>
            </a:r>
            <a:r>
              <a:rPr lang="ru-RU" sz="2000" dirty="0" smtClean="0">
                <a:latin typeface="Trebuchet MS" panose="020B0603020202020204" pitchFamily="34" charset="0"/>
              </a:rPr>
              <a:t>Менеджмент,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Победитель в номинации «За высокий уровень теоретического обоснования проблемы»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4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CE_TITLE" val="Тема 3. Теория эластичности"/>
  <p:tag name="ISPRING_ULTRA_SCORM_COURSE_ID" val="DF8E6531-A847-4EC0-BA15-F41375EDD65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;9X\uFFFD{D5C46751-3553-4487-A250-C5484DEE5B1D}&quot;,&quot;E:\\Наташа\\СГМУ\\МИКРОЭКОНОМИКА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Тема 3. Теория эластичности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955</Words>
  <Application>Microsoft Office PowerPoint</Application>
  <PresentationFormat>Экран (4:3)</PresentationFormat>
  <Paragraphs>135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Lucida Sans Unicode</vt:lpstr>
      <vt:lpstr>Times New Roman</vt:lpstr>
      <vt:lpstr>Trebuchet MS</vt:lpstr>
      <vt:lpstr>Тема Office</vt:lpstr>
      <vt:lpstr>Студенческий научный кружок   Факультет Экономики и управления</vt:lpstr>
      <vt:lpstr>Направления научно-исследовательской деятельности обучающихся </vt:lpstr>
      <vt:lpstr>Презентация PowerPoint</vt:lpstr>
      <vt:lpstr>Рабочие моменты</vt:lpstr>
      <vt:lpstr>Участие в конкурсах 2024-2025 уч.год</vt:lpstr>
      <vt:lpstr>Участие в конкурсах 2024-2025 уч.год</vt:lpstr>
      <vt:lpstr>Участие в конкурсах 2024-2025 уч.год</vt:lpstr>
      <vt:lpstr>Участие в конкурсах 2024-2025 уч.год</vt:lpstr>
      <vt:lpstr>Участие в конкурсах 2024-2025 уч.год</vt:lpstr>
      <vt:lpstr>Участие в конкурсах 2024-2025 уч.год</vt:lpstr>
      <vt:lpstr>  Студенческий научный кружок   Результаты работы  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достижения 2024 -2025уч.г.</vt:lpstr>
      <vt:lpstr>Наши достижения 2024 – 2025 уч.г.</vt:lpstr>
      <vt:lpstr>Наши достижения 2024 – 2025 уч.г.</vt:lpstr>
      <vt:lpstr>   Наши достижения 2024 -2025 уч.г.</vt:lpstr>
      <vt:lpstr>Конкурс «Лучший студенческий научный кружок СГМУ 2025 года»</vt:lpstr>
      <vt:lpstr>Направления развития СНК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Теория эластичности</dc:title>
  <dc:creator>Николай</dc:creator>
  <cp:lastModifiedBy>1</cp:lastModifiedBy>
  <cp:revision>360</cp:revision>
  <cp:lastPrinted>2026-03-23T12:24:16Z</cp:lastPrinted>
  <dcterms:modified xsi:type="dcterms:W3CDTF">2026-03-24T07:21:16Z</dcterms:modified>
</cp:coreProperties>
</file>